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49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46075-A199-4671-BE93-103F6D2855B7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46075-A199-4671-BE93-103F6D2855B7}" type="datetimeFigureOut">
              <a:rPr lang="en-US" smtClean="0"/>
              <a:pPr/>
              <a:t>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9FE26-16DA-4AA7-9963-F2E17FD19C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tcgen.com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tcgen.com/book/tools/%23download" TargetMode="Externa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cgenlogo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79097"/>
            <a:ext cx="1392174" cy="877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yiv75179661487fdb551c-96e7-4ddc-b46e-9eda39a158c6" descr="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58584" y="179097"/>
            <a:ext cx="1728216" cy="105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57200" y="1147256"/>
            <a:ext cx="8534400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"/>
            <a:r>
              <a:rPr lang="en-US" sz="1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What is a Boundary Condition Diagram?</a:t>
            </a:r>
          </a:p>
          <a:p>
            <a:pPr marL="114300" indent="114300" fontAlgn="b"/>
            <a:r>
              <a:rPr lang="en-US" sz="1400" dirty="0"/>
              <a:t>•   Diagram identifies the critical elements of a project and defines the conditions by which the elements must exist for a team to ship a successful product to market.</a:t>
            </a:r>
          </a:p>
          <a:p>
            <a:pPr marL="114300" indent="114300" fontAlgn="b"/>
            <a:r>
              <a:rPr lang="en-US" sz="1400" dirty="0"/>
              <a:t>•   The tool creates a lightweight plan of record and helps the team stay focused.</a:t>
            </a:r>
          </a:p>
          <a:p>
            <a:pPr marL="114300" indent="114300" fontAlgn="b"/>
            <a:r>
              <a:rPr lang="en-US" sz="1400" dirty="0"/>
              <a:t>•   Early implementation creates a “contract” between the project and management teams.</a:t>
            </a:r>
          </a:p>
          <a:p>
            <a:pPr marL="114300" indent="114300" fontAlgn="b"/>
            <a:r>
              <a:rPr lang="en-US" sz="1400" dirty="0"/>
              <a:t>•   Will drive project tradeoff decisions throughout the entire development process.</a:t>
            </a:r>
          </a:p>
          <a:p>
            <a:pPr fontAlgn="b"/>
            <a:endParaRPr lang="en-US" sz="1400" dirty="0"/>
          </a:p>
          <a:p>
            <a:pPr fontAlgn="b"/>
            <a:r>
              <a:rPr lang="en-US" sz="1400" b="1" dirty="0">
                <a:solidFill>
                  <a:srgbClr val="558ED5"/>
                </a:solidFill>
              </a:rPr>
              <a:t>Which Business Problems Does the Tool Solve?</a:t>
            </a:r>
            <a:endParaRPr lang="en-US" sz="1400" dirty="0">
              <a:solidFill>
                <a:srgbClr val="558ED5"/>
              </a:solidFill>
            </a:endParaRPr>
          </a:p>
          <a:p>
            <a:pPr marL="114300" indent="114300" fontAlgn="b"/>
            <a:r>
              <a:rPr lang="en-US" sz="1400" dirty="0"/>
              <a:t>•   Ensures that project teams clearly understand the most important elements of a project.</a:t>
            </a:r>
          </a:p>
          <a:p>
            <a:pPr marL="114300" indent="114300" fontAlgn="b"/>
            <a:r>
              <a:rPr lang="en-US" sz="1400" dirty="0"/>
              <a:t>•   Helps you gain clarity and agreement and provides a clear framework for subsequent decision-making.</a:t>
            </a:r>
          </a:p>
          <a:p>
            <a:pPr marL="114300" indent="114300" fontAlgn="b"/>
            <a:r>
              <a:rPr lang="en-US" sz="1400" dirty="0"/>
              <a:t>•   Reduces the number of delays since top management does not have to constantly intervene.</a:t>
            </a:r>
          </a:p>
          <a:p>
            <a:pPr marL="114300" indent="114300" fontAlgn="b"/>
            <a:r>
              <a:rPr lang="en-US" sz="1400" b="1" dirty="0"/>
              <a:t> </a:t>
            </a:r>
            <a:endParaRPr lang="en-US" sz="1400" dirty="0"/>
          </a:p>
          <a:p>
            <a:pPr fontAlgn="b"/>
            <a:r>
              <a:rPr lang="en-US" sz="1400" b="1" dirty="0">
                <a:solidFill>
                  <a:srgbClr val="558ED5"/>
                </a:solidFill>
              </a:rPr>
              <a:t>Benefits:</a:t>
            </a:r>
            <a:endParaRPr lang="en-US" sz="1400" dirty="0">
              <a:solidFill>
                <a:srgbClr val="558ED5"/>
              </a:solidFill>
            </a:endParaRPr>
          </a:p>
          <a:p>
            <a:pPr marL="114300" indent="114300" fontAlgn="b"/>
            <a:r>
              <a:rPr lang="en-US" sz="1400" dirty="0"/>
              <a:t>•   </a:t>
            </a:r>
            <a:r>
              <a:rPr lang="en-US" sz="1400" b="1" dirty="0"/>
              <a:t>Accelerates innovation </a:t>
            </a:r>
            <a:r>
              <a:rPr lang="en-US" sz="1400" dirty="0"/>
              <a:t>by ensuring alignment and focus on critical elements</a:t>
            </a:r>
          </a:p>
          <a:p>
            <a:pPr marL="114300" indent="114300" fontAlgn="b"/>
            <a:r>
              <a:rPr lang="en-US" sz="1400" dirty="0"/>
              <a:t>•   Provides a clear </a:t>
            </a:r>
            <a:r>
              <a:rPr lang="en-US" sz="1400" b="1" dirty="0"/>
              <a:t>distinction of “must-have”</a:t>
            </a:r>
            <a:r>
              <a:rPr lang="en-US" sz="1400" dirty="0"/>
              <a:t> elements from the rest of the project scope</a:t>
            </a:r>
          </a:p>
          <a:p>
            <a:pPr marL="114300" indent="114300" fontAlgn="b"/>
            <a:r>
              <a:rPr lang="en-US" sz="1400" dirty="0"/>
              <a:t>•   Creates a contract between management and project teams to </a:t>
            </a:r>
            <a:r>
              <a:rPr lang="en-US" sz="1400" b="1" dirty="0"/>
              <a:t>allow more autonomy</a:t>
            </a:r>
          </a:p>
          <a:p>
            <a:pPr marL="114300" indent="114300" fontAlgn="b"/>
            <a:r>
              <a:rPr lang="en-US" sz="1400" dirty="0"/>
              <a:t>•   Ensures you </a:t>
            </a:r>
            <a:r>
              <a:rPr lang="en-US" sz="1400" b="1" dirty="0"/>
              <a:t>make project tradeoff decisions</a:t>
            </a:r>
            <a:r>
              <a:rPr lang="en-US" sz="1400" dirty="0"/>
              <a:t> in the context of boundary conditions</a:t>
            </a:r>
          </a:p>
          <a:p>
            <a:pPr marL="114300" indent="114300" fontAlgn="b"/>
            <a:r>
              <a:rPr lang="en-US" sz="1400" dirty="0"/>
              <a:t>•   Provides a framework to </a:t>
            </a:r>
            <a:r>
              <a:rPr lang="en-US" sz="1400" b="1" dirty="0"/>
              <a:t>quickly realign</a:t>
            </a:r>
            <a:r>
              <a:rPr lang="en-US" sz="1400" dirty="0"/>
              <a:t> if the team crosses the boundary conditions</a:t>
            </a:r>
          </a:p>
          <a:p>
            <a:pPr fontAlgn="b"/>
            <a:r>
              <a:rPr lang="en-US" sz="1400" dirty="0"/>
              <a:t> </a:t>
            </a:r>
          </a:p>
          <a:p>
            <a:pPr fontAlgn="b"/>
            <a:r>
              <a:rPr lang="en-US" sz="1400" b="1" dirty="0">
                <a:solidFill>
                  <a:srgbClr val="558ED5"/>
                </a:solidFill>
              </a:rPr>
              <a:t>How to Apply the Tool: </a:t>
            </a:r>
            <a:endParaRPr lang="en-US" sz="1400" dirty="0">
              <a:solidFill>
                <a:srgbClr val="558ED5"/>
              </a:solidFill>
            </a:endParaRPr>
          </a:p>
          <a:p>
            <a:pPr marL="114300" indent="114300" fontAlgn="b"/>
            <a:r>
              <a:rPr lang="en-US" sz="1400" dirty="0"/>
              <a:t>•   Number of key boundary areas determine the shape of the diagram.  </a:t>
            </a:r>
          </a:p>
          <a:p>
            <a:pPr marL="114300" indent="114300" fontAlgn="b"/>
            <a:r>
              <a:rPr lang="en-US" sz="1400" dirty="0"/>
              <a:t>•   Boxes next to each boundary contain specific details defining the thresholds.</a:t>
            </a:r>
          </a:p>
          <a:p>
            <a:pPr marL="114300" indent="114300" fontAlgn="b"/>
            <a:r>
              <a:rPr lang="en-US" sz="1400" dirty="0"/>
              <a:t>•   Identify three or four critical elements of your project.</a:t>
            </a:r>
          </a:p>
          <a:p>
            <a:pPr marL="114300" indent="114300" fontAlgn="b"/>
            <a:r>
              <a:rPr lang="en-US" sz="1400" dirty="0"/>
              <a:t>•   Assign each element to a side of the triangle or square.</a:t>
            </a:r>
          </a:p>
          <a:p>
            <a:pPr marL="114300" indent="114300" fontAlgn="b"/>
            <a:r>
              <a:rPr lang="en-US" sz="1400" dirty="0"/>
              <a:t>•   State the boundary for each element.</a:t>
            </a:r>
          </a:p>
          <a:p>
            <a:pPr marL="114300" indent="114300" fontAlgn="b"/>
            <a:r>
              <a:rPr lang="en-US" sz="1400" dirty="0"/>
              <a:t>•   Place specific details to define the conditions in boxes next to each boundary.</a:t>
            </a:r>
          </a:p>
          <a:p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cgenlogo.png">
            <a:hlinkClick r:id="rId2"/>
          </p:cNvPr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81000"/>
            <a:ext cx="1392174" cy="877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828800" y="152400"/>
            <a:ext cx="5105400" cy="24384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"/>
            <a:r>
              <a:rPr lang="en-US" sz="1400" b="1" dirty="0">
                <a:solidFill>
                  <a:srgbClr val="558ED5"/>
                </a:solidFill>
              </a:rPr>
              <a:t>How to Apply the Tool:</a:t>
            </a:r>
            <a:r>
              <a:rPr lang="en-US" sz="1400" b="1" dirty="0">
                <a:solidFill>
                  <a:schemeClr val="tx1"/>
                </a:solidFill>
              </a:rPr>
              <a:t> </a:t>
            </a:r>
            <a:endParaRPr lang="en-US" sz="1400" dirty="0">
              <a:solidFill>
                <a:schemeClr val="tx1"/>
              </a:solidFill>
            </a:endParaRPr>
          </a:p>
          <a:p>
            <a:pPr marL="228600" indent="-228600" fontAlgn="b"/>
            <a:r>
              <a:rPr lang="en-US" sz="1400" dirty="0">
                <a:solidFill>
                  <a:schemeClr val="tx1"/>
                </a:solidFill>
              </a:rPr>
              <a:t>•   Number of key boundary areas (in gray) determine the shape of the diagram. (In this example there are three, so it is a triangle.)</a:t>
            </a:r>
          </a:p>
          <a:p>
            <a:pPr marL="228600" indent="-228600" fontAlgn="b"/>
            <a:r>
              <a:rPr lang="en-US" sz="1400" dirty="0">
                <a:solidFill>
                  <a:schemeClr val="tx1"/>
                </a:solidFill>
              </a:rPr>
              <a:t>•   Boxes next to each boundary contain specific details defining the thresholds.</a:t>
            </a:r>
          </a:p>
          <a:p>
            <a:pPr marL="228600" indent="-228600" fontAlgn="b"/>
            <a:r>
              <a:rPr lang="en-US" sz="1400" dirty="0">
                <a:solidFill>
                  <a:schemeClr val="tx1"/>
                </a:solidFill>
              </a:rPr>
              <a:t>•   Identify three or four critical elements of your project.</a:t>
            </a:r>
          </a:p>
          <a:p>
            <a:pPr marL="228600" indent="-228600" fontAlgn="b"/>
            <a:r>
              <a:rPr lang="en-US" sz="1400" dirty="0">
                <a:solidFill>
                  <a:schemeClr val="tx1"/>
                </a:solidFill>
              </a:rPr>
              <a:t>•   Assign each element to a side of the triangle or square.</a:t>
            </a:r>
          </a:p>
          <a:p>
            <a:pPr marL="228600" indent="-228600" fontAlgn="b"/>
            <a:r>
              <a:rPr lang="en-US" sz="1400" dirty="0">
                <a:solidFill>
                  <a:schemeClr val="tx1"/>
                </a:solidFill>
              </a:rPr>
              <a:t>•   State the boundary for each element.</a:t>
            </a:r>
          </a:p>
          <a:p>
            <a:pPr marL="228600" indent="-228600" fontAlgn="b"/>
            <a:r>
              <a:rPr lang="en-US" sz="1400" dirty="0">
                <a:solidFill>
                  <a:schemeClr val="tx1"/>
                </a:solidFill>
              </a:rPr>
              <a:t>•   Place specific details to define the conditions in boxes next to each boundary.</a:t>
            </a:r>
          </a:p>
        </p:txBody>
      </p:sp>
      <p:pic>
        <p:nvPicPr>
          <p:cNvPr id="6" name="yiv75179661487fdb551c-96e7-4ddc-b46e-9eda39a158c6" descr="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6600" y="381000"/>
            <a:ext cx="1600200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yiv75179661487fdb551c-96e7-4ddc-b46e-9eda39a158c6" descr="1">
            <a:hlinkClick r:id="rId5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58584" y="381000"/>
            <a:ext cx="1728216" cy="105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Isosceles Triangle 8"/>
          <p:cNvSpPr/>
          <p:nvPr/>
        </p:nvSpPr>
        <p:spPr>
          <a:xfrm>
            <a:off x="2514600" y="3124200"/>
            <a:ext cx="3352800" cy="2057400"/>
          </a:xfrm>
          <a:prstGeom prst="triangle">
            <a:avLst/>
          </a:pr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10" name="TextBox 9"/>
          <p:cNvSpPr txBox="1"/>
          <p:nvPr/>
        </p:nvSpPr>
        <p:spPr>
          <a:xfrm rot="18573114">
            <a:off x="2392776" y="3877365"/>
            <a:ext cx="1454809" cy="3077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QUALITY</a:t>
            </a:r>
          </a:p>
        </p:txBody>
      </p:sp>
      <p:sp>
        <p:nvSpPr>
          <p:cNvPr id="11" name="TextBox 10"/>
          <p:cNvSpPr txBox="1"/>
          <p:nvPr/>
        </p:nvSpPr>
        <p:spPr>
          <a:xfrm rot="3061408">
            <a:off x="4494607" y="3841197"/>
            <a:ext cx="1524985" cy="307777"/>
          </a:xfrm>
          <a:prstGeom prst="rect">
            <a:avLst/>
          </a:prstGeom>
          <a:solidFill>
            <a:srgbClr val="C6D9F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SCHEDULE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352800" y="5257800"/>
            <a:ext cx="1600200" cy="307777"/>
          </a:xfrm>
          <a:prstGeom prst="rect">
            <a:avLst/>
          </a:prstGeom>
          <a:solidFill>
            <a:srgbClr val="C6D9F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FEATURES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1000" y="3124200"/>
            <a:ext cx="2172605" cy="738664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30% performance increase</a:t>
            </a:r>
          </a:p>
          <a:p>
            <a:r>
              <a:rPr lang="en-US" sz="1400" dirty="0"/>
              <a:t>Compared to current product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72200" y="3124200"/>
            <a:ext cx="2172605" cy="1169551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Product Launch Sept. 1</a:t>
            </a:r>
            <a:r>
              <a:rPr lang="en-US" sz="1400" baseline="30000" dirty="0"/>
              <a:t>st</a:t>
            </a:r>
            <a:r>
              <a:rPr lang="en-US" sz="1400" dirty="0"/>
              <a:t> 2014</a:t>
            </a:r>
          </a:p>
          <a:p>
            <a:r>
              <a:rPr lang="en-US" sz="1400" dirty="0"/>
              <a:t>(Annual User Conference)</a:t>
            </a:r>
          </a:p>
          <a:p>
            <a:r>
              <a:rPr lang="en-US" sz="1400" dirty="0"/>
              <a:t>Product must ship within 1 week of announcement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590800" y="5791200"/>
            <a:ext cx="3581400" cy="954107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marL="114300" indent="-114300">
              <a:buFont typeface="Arial"/>
              <a:buChar char="•"/>
            </a:pPr>
            <a:r>
              <a:rPr lang="en-US" sz="1400" dirty="0"/>
              <a:t>Ability to support </a:t>
            </a:r>
            <a:r>
              <a:rPr lang="en-US" sz="1400" dirty="0" err="1"/>
              <a:t>iPad</a:t>
            </a:r>
            <a:r>
              <a:rPr lang="en-US" sz="1400" dirty="0"/>
              <a:t>, </a:t>
            </a:r>
            <a:r>
              <a:rPr lang="en-US" sz="1400" dirty="0" err="1"/>
              <a:t>iPhone</a:t>
            </a:r>
            <a:r>
              <a:rPr lang="en-US" sz="1400" dirty="0"/>
              <a:t>, and Android</a:t>
            </a:r>
          </a:p>
          <a:p>
            <a:pPr marL="114300" indent="-114300">
              <a:buFont typeface="Arial"/>
              <a:buChar char="•"/>
            </a:pPr>
            <a:r>
              <a:rPr lang="en-US" sz="1400" dirty="0"/>
              <a:t>Response time less than 1 second</a:t>
            </a:r>
          </a:p>
          <a:p>
            <a:pPr marL="114300" indent="-114300">
              <a:buFont typeface="Arial"/>
              <a:buChar char="•"/>
            </a:pPr>
            <a:r>
              <a:rPr lang="en-US" sz="1400" dirty="0"/>
              <a:t>Drag and Drop Functionality</a:t>
            </a:r>
          </a:p>
          <a:p>
            <a:pPr marL="114300" indent="-114300">
              <a:buFont typeface="Arial"/>
              <a:buChar char="•"/>
            </a:pPr>
            <a:r>
              <a:rPr lang="en-US" sz="1400" dirty="0"/>
              <a:t>Customize report generation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707536" y="2753197"/>
            <a:ext cx="28907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/>
              <a:t>WebCo</a:t>
            </a:r>
            <a:r>
              <a:rPr lang="en-US" sz="1400" b="1" dirty="0"/>
              <a:t> Project Boundary Conditions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439</Words>
  <Application>Microsoft Office PowerPoint</Application>
  <PresentationFormat>On-screen Show (4:3)</PresentationFormat>
  <Paragraphs>45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Calera Capital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Todd Wertheimer</dc:creator>
  <cp:lastModifiedBy>David Vermette</cp:lastModifiedBy>
  <cp:revision>29</cp:revision>
  <dcterms:created xsi:type="dcterms:W3CDTF">2013-12-10T22:47:41Z</dcterms:created>
  <dcterms:modified xsi:type="dcterms:W3CDTF">2020-01-10T01:39:04Z</dcterms:modified>
</cp:coreProperties>
</file>